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Every summer, Prof. Dodds advises a group of students to do robotics projects having to do with navigation based on image processing and computer vision. Typically, the setup consists of a laptop on top of a robot, where the webcam feed is directly input to the laptop for image processing. But this summer he wants to try a new setup - do we need a laptop on the robot?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There’s no need to do the image processing with a machine ATTACHED to the robot. We have the internet!</a:t>
            </a:r>
          </a:p>
          <a:p>
            <a:pPr lvl="0">
              <a:spcBef>
                <a:spcPts val="0"/>
              </a:spcBef>
              <a:buNone/>
            </a:pPr>
            <a:r>
              <a:rPr lang="en"/>
              <a:t>What if we attached an old smartphone to the robot instead? If we could find a way to relay the video feed back wirelessly to the processing code, that’s great! It gives us a lot more flexibility: a smartphone is a LOT less bulky than a laptop.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how do you send the video feed from the phone to a remote system? </a:t>
            </a:r>
          </a:p>
          <a:p>
            <a:pPr lvl="0" rtl="0">
              <a:spcBef>
                <a:spcPts val="0"/>
              </a:spcBef>
              <a:buNone/>
            </a:pPr>
            <a:r>
              <a:rPr lang="en"/>
              <a:t>I didn’t need to make my own app, because I found one that did a lot of the work for me!</a:t>
            </a:r>
          </a:p>
          <a:p>
            <a:pPr lvl="0">
              <a:spcBef>
                <a:spcPts val="0"/>
              </a:spcBef>
              <a:buNone/>
            </a:pPr>
            <a:r>
              <a:rPr lang="en"/>
              <a:t>Searched for “security camera” on app store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Video feed taken from IP Webcam app gets posted to URL, which is input to the Python program. The Python program processes the images and calls the OpenCV color detection functions. Then we see the output in an OpenCV window.</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6.png"/><Relationship Id="rId4"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3.png"/><Relationship Id="rId5" Type="http://schemas.openxmlformats.org/officeDocument/2006/relationships/image" Target="../media/image01.png"/><Relationship Id="rId6"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researchgate.net/profile/Omair_Khan/publication/228774537/figure/fig1/AS:300888431317001@1448748800428/Figure-1-Apple-MacBook-laptop-mounted-on-top-of-an-iRobot-Create-The-MacBook-provides.png" TargetMode="External"/><Relationship Id="rId4" Type="http://schemas.openxmlformats.org/officeDocument/2006/relationships/hyperlink" Target="http://nootropicdesign.com/projectlab/wp-content/uploads/2012/02/roboticsPlatform.jpg" TargetMode="External"/><Relationship Id="rId5" Type="http://schemas.openxmlformats.org/officeDocument/2006/relationships/hyperlink" Target="http://io13-high-dpi.appspot.com/images/n4_large.png" TargetMode="External"/><Relationship Id="rId6" Type="http://schemas.openxmlformats.org/officeDocument/2006/relationships/hyperlink" Target="https://www.cs.hmc.edu/style/cslogo_vector_2in.gif" TargetMode="External"/><Relationship Id="rId7" Type="http://schemas.openxmlformats.org/officeDocument/2006/relationships/hyperlink" Target="http://mall.rusrek.com/files/item_2658897.png" TargetMode="External"/><Relationship Id="rId8" Type="http://schemas.openxmlformats.org/officeDocument/2006/relationships/hyperlink" Target="https://upload.wikimedia.org/wikipedia/commons/thumb/3/32/OpenCV_Logo_with_text_svg_version.svg/2000px-OpenCV_Logo_with_text_svg_version.svg.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737850"/>
            <a:ext cx="8222100" cy="2015100"/>
          </a:xfrm>
          <a:prstGeom prst="rect">
            <a:avLst/>
          </a:prstGeom>
        </p:spPr>
        <p:txBody>
          <a:bodyPr anchorCtr="0" anchor="b" bIns="91425" lIns="91425" rIns="91425" tIns="91425">
            <a:noAutofit/>
          </a:bodyPr>
          <a:lstStyle/>
          <a:p>
            <a:pPr lvl="0">
              <a:spcBef>
                <a:spcPts val="0"/>
              </a:spcBef>
              <a:buNone/>
            </a:pPr>
            <a:r>
              <a:rPr lang="en"/>
              <a:t>Turning Old Smartphones into IP Cameras with Python </a:t>
            </a:r>
          </a:p>
        </p:txBody>
      </p:sp>
      <p:sp>
        <p:nvSpPr>
          <p:cNvPr id="68" name="Shape 68"/>
          <p:cNvSpPr txBox="1"/>
          <p:nvPr>
            <p:ph idx="1" type="subTitle"/>
          </p:nvPr>
        </p:nvSpPr>
        <p:spPr>
          <a:xfrm>
            <a:off x="390525" y="3390850"/>
            <a:ext cx="8520600" cy="792600"/>
          </a:xfrm>
          <a:prstGeom prst="rect">
            <a:avLst/>
          </a:prstGeom>
        </p:spPr>
        <p:txBody>
          <a:bodyPr anchorCtr="0" anchor="t" bIns="91425" lIns="91425" rIns="91425" tIns="91425">
            <a:noAutofit/>
          </a:bodyPr>
          <a:lstStyle/>
          <a:p>
            <a:pPr lvl="0" rtl="0">
              <a:spcBef>
                <a:spcPts val="0"/>
              </a:spcBef>
              <a:buNone/>
            </a:pPr>
            <a:r>
              <a:rPr lang="en"/>
              <a:t>Hannah Turk</a:t>
            </a:r>
          </a:p>
          <a:p>
            <a:pPr lvl="0">
              <a:spcBef>
                <a:spcPts val="0"/>
              </a:spcBef>
              <a:buNone/>
            </a:pPr>
            <a:r>
              <a:rPr lang="en"/>
              <a:t>April 18, 2016</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Robotics Research with Prof. Dodds</a:t>
            </a:r>
          </a:p>
        </p:txBody>
      </p:sp>
      <p:sp>
        <p:nvSpPr>
          <p:cNvPr id="74" name="Shape 74"/>
          <p:cNvSpPr txBox="1"/>
          <p:nvPr>
            <p:ph idx="1" type="body"/>
          </p:nvPr>
        </p:nvSpPr>
        <p:spPr>
          <a:xfrm>
            <a:off x="471900" y="2058862"/>
            <a:ext cx="3674100" cy="27102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2400">
                <a:solidFill>
                  <a:srgbClr val="000000"/>
                </a:solidFill>
                <a:latin typeface="Arial"/>
                <a:ea typeface="Arial"/>
                <a:cs typeface="Arial"/>
                <a:sym typeface="Arial"/>
              </a:rPr>
              <a:t>Image processing &amp; computer vision </a:t>
            </a:r>
          </a:p>
          <a:p>
            <a:pPr lvl="0" rtl="0">
              <a:lnSpc>
                <a:spcPct val="100000"/>
              </a:lnSpc>
              <a:spcBef>
                <a:spcPts val="0"/>
              </a:spcBef>
              <a:spcAft>
                <a:spcPts val="0"/>
              </a:spcAft>
              <a:buNone/>
            </a:pPr>
            <a:r>
              <a:t/>
            </a:r>
            <a:endParaRPr sz="2400">
              <a:solidFill>
                <a:srgbClr val="000000"/>
              </a:solidFill>
              <a:latin typeface="Arial"/>
              <a:ea typeface="Arial"/>
              <a:cs typeface="Arial"/>
              <a:sym typeface="Arial"/>
            </a:endParaRPr>
          </a:p>
          <a:p>
            <a:pPr lvl="0">
              <a:lnSpc>
                <a:spcPct val="100000"/>
              </a:lnSpc>
              <a:spcBef>
                <a:spcPts val="0"/>
              </a:spcBef>
              <a:spcAft>
                <a:spcPts val="0"/>
              </a:spcAft>
              <a:buNone/>
            </a:pPr>
            <a:r>
              <a:rPr lang="en" sz="2400">
                <a:solidFill>
                  <a:srgbClr val="000000"/>
                </a:solidFill>
                <a:latin typeface="Arial"/>
                <a:ea typeface="Arial"/>
                <a:cs typeface="Arial"/>
                <a:sym typeface="Arial"/>
              </a:rPr>
              <a:t>Expand the system’s functionality to a variety of accessible hardware</a:t>
            </a:r>
          </a:p>
        </p:txBody>
      </p:sp>
      <p:pic>
        <p:nvPicPr>
          <p:cNvPr id="75" name="Shape 75"/>
          <p:cNvPicPr preferRelativeResize="0"/>
          <p:nvPr/>
        </p:nvPicPr>
        <p:blipFill>
          <a:blip r:embed="rId3">
            <a:alphaModFix/>
          </a:blip>
          <a:stretch>
            <a:fillRect/>
          </a:stretch>
        </p:blipFill>
        <p:spPr>
          <a:xfrm>
            <a:off x="4531890" y="1684424"/>
            <a:ext cx="4612110" cy="345907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Summer 2016 Research</a:t>
            </a:r>
          </a:p>
        </p:txBody>
      </p:sp>
      <p:sp>
        <p:nvSpPr>
          <p:cNvPr id="81" name="Shape 81"/>
          <p:cNvSpPr txBox="1"/>
          <p:nvPr/>
        </p:nvSpPr>
        <p:spPr>
          <a:xfrm>
            <a:off x="337000" y="2040812"/>
            <a:ext cx="3796200" cy="2746500"/>
          </a:xfrm>
          <a:prstGeom prst="rect">
            <a:avLst/>
          </a:prstGeom>
          <a:noFill/>
          <a:ln>
            <a:noFill/>
          </a:ln>
        </p:spPr>
        <p:txBody>
          <a:bodyPr anchorCtr="0" anchor="t" bIns="91425" lIns="91425" rIns="91425" tIns="91425">
            <a:noAutofit/>
          </a:bodyPr>
          <a:lstStyle/>
          <a:p>
            <a:pPr lvl="0" rtl="0">
              <a:spcBef>
                <a:spcPts val="0"/>
              </a:spcBef>
              <a:buNone/>
            </a:pPr>
            <a:r>
              <a:rPr lang="en" sz="2400"/>
              <a:t>Image processing &amp; computer vision tasks with</a:t>
            </a:r>
          </a:p>
          <a:p>
            <a:pPr lvl="0" rtl="0">
              <a:spcBef>
                <a:spcPts val="0"/>
              </a:spcBef>
              <a:buNone/>
            </a:pPr>
            <a:r>
              <a:rPr lang="en" sz="2400"/>
              <a:t>old smartphones </a:t>
            </a:r>
          </a:p>
          <a:p>
            <a:pPr lvl="0" rtl="0">
              <a:spcBef>
                <a:spcPts val="0"/>
              </a:spcBef>
              <a:buNone/>
            </a:pPr>
            <a:r>
              <a:t/>
            </a:r>
            <a:endParaRPr sz="2400"/>
          </a:p>
          <a:p>
            <a:pPr lvl="0">
              <a:spcBef>
                <a:spcPts val="0"/>
              </a:spcBef>
              <a:buNone/>
            </a:pPr>
            <a:r>
              <a:rPr lang="en" sz="2400"/>
              <a:t>We want the smartphone to act like a webcam</a:t>
            </a:r>
          </a:p>
        </p:txBody>
      </p:sp>
      <p:pic>
        <p:nvPicPr>
          <p:cNvPr id="82" name="Shape 82"/>
          <p:cNvPicPr preferRelativeResize="0"/>
          <p:nvPr/>
        </p:nvPicPr>
        <p:blipFill>
          <a:blip r:embed="rId3">
            <a:alphaModFix/>
          </a:blip>
          <a:stretch>
            <a:fillRect/>
          </a:stretch>
        </p:blipFill>
        <p:spPr>
          <a:xfrm>
            <a:off x="4579924" y="1720449"/>
            <a:ext cx="4564075" cy="3423050"/>
          </a:xfrm>
          <a:prstGeom prst="rect">
            <a:avLst/>
          </a:prstGeom>
          <a:noFill/>
          <a:ln>
            <a:noFill/>
          </a:ln>
        </p:spPr>
      </p:pic>
      <p:pic>
        <p:nvPicPr>
          <p:cNvPr id="83" name="Shape 83"/>
          <p:cNvPicPr preferRelativeResize="0"/>
          <p:nvPr/>
        </p:nvPicPr>
        <p:blipFill>
          <a:blip r:embed="rId4">
            <a:alphaModFix/>
          </a:blip>
          <a:stretch>
            <a:fillRect/>
          </a:stretch>
        </p:blipFill>
        <p:spPr>
          <a:xfrm>
            <a:off x="5048225" y="579800"/>
            <a:ext cx="3627475" cy="272059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In CS, never design what you can steal!</a:t>
            </a:r>
          </a:p>
        </p:txBody>
      </p:sp>
      <p:pic>
        <p:nvPicPr>
          <p:cNvPr id="89" name="Shape 89"/>
          <p:cNvPicPr preferRelativeResize="0"/>
          <p:nvPr/>
        </p:nvPicPr>
        <p:blipFill>
          <a:blip r:embed="rId3">
            <a:alphaModFix/>
          </a:blip>
          <a:stretch>
            <a:fillRect/>
          </a:stretch>
        </p:blipFill>
        <p:spPr>
          <a:xfrm>
            <a:off x="10950" y="1730051"/>
            <a:ext cx="9143999" cy="4302096"/>
          </a:xfrm>
          <a:prstGeom prst="rect">
            <a:avLst/>
          </a:prstGeom>
          <a:noFill/>
          <a:ln>
            <a:noFill/>
          </a:ln>
        </p:spPr>
      </p:pic>
      <p:sp>
        <p:nvSpPr>
          <p:cNvPr id="90" name="Shape 90"/>
          <p:cNvSpPr/>
          <p:nvPr/>
        </p:nvSpPr>
        <p:spPr>
          <a:xfrm>
            <a:off x="3495775" y="2801400"/>
            <a:ext cx="729600" cy="1059300"/>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idx="1" type="body"/>
          </p:nvPr>
        </p:nvSpPr>
        <p:spPr>
          <a:xfrm>
            <a:off x="57150" y="4696825"/>
            <a:ext cx="8382000" cy="446700"/>
          </a:xfrm>
          <a:prstGeom prst="rect">
            <a:avLst/>
          </a:prstGeom>
        </p:spPr>
        <p:txBody>
          <a:bodyPr anchorCtr="0" anchor="ctr" bIns="91425" lIns="91425" rIns="91425" tIns="91425">
            <a:noAutofit/>
          </a:bodyPr>
          <a:lstStyle/>
          <a:p>
            <a:pPr lvl="0">
              <a:spcBef>
                <a:spcPts val="0"/>
              </a:spcBef>
              <a:buNone/>
            </a:pPr>
            <a:r>
              <a:rPr lang="en" sz="1800"/>
              <a:t>IP Webcam App:  send video feed to given IP address &amp; Port 8080</a:t>
            </a:r>
          </a:p>
        </p:txBody>
      </p:sp>
      <p:pic>
        <p:nvPicPr>
          <p:cNvPr id="96" name="Shape 96"/>
          <p:cNvPicPr preferRelativeResize="0"/>
          <p:nvPr/>
        </p:nvPicPr>
        <p:blipFill>
          <a:blip r:embed="rId3">
            <a:alphaModFix/>
          </a:blip>
          <a:stretch>
            <a:fillRect/>
          </a:stretch>
        </p:blipFill>
        <p:spPr>
          <a:xfrm>
            <a:off x="483611" y="0"/>
            <a:ext cx="8176776" cy="4599425"/>
          </a:xfrm>
          <a:prstGeom prst="rect">
            <a:avLst/>
          </a:prstGeom>
          <a:noFill/>
          <a:ln>
            <a:noFill/>
          </a:ln>
        </p:spPr>
      </p:pic>
      <p:sp>
        <p:nvSpPr>
          <p:cNvPr id="97" name="Shape 97"/>
          <p:cNvSpPr/>
          <p:nvPr/>
        </p:nvSpPr>
        <p:spPr>
          <a:xfrm>
            <a:off x="2853575" y="3769675"/>
            <a:ext cx="3264600" cy="657600"/>
          </a:xfrm>
          <a:prstGeom prst="roundRect">
            <a:avLst>
              <a:gd fmla="val 16667" name="adj"/>
            </a:avLst>
          </a:prstGeom>
          <a:noFill/>
          <a:ln cap="flat" cmpd="sng" w="76200">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System Overview</a:t>
            </a:r>
          </a:p>
        </p:txBody>
      </p:sp>
      <p:pic>
        <p:nvPicPr>
          <p:cNvPr id="103" name="Shape 103"/>
          <p:cNvPicPr preferRelativeResize="0"/>
          <p:nvPr/>
        </p:nvPicPr>
        <p:blipFill>
          <a:blip r:embed="rId3">
            <a:alphaModFix/>
          </a:blip>
          <a:stretch>
            <a:fillRect/>
          </a:stretch>
        </p:blipFill>
        <p:spPr>
          <a:xfrm rot="5400000">
            <a:off x="756498" y="2048137"/>
            <a:ext cx="1135775" cy="2047851"/>
          </a:xfrm>
          <a:prstGeom prst="rect">
            <a:avLst/>
          </a:prstGeom>
          <a:noFill/>
          <a:ln>
            <a:noFill/>
          </a:ln>
        </p:spPr>
      </p:pic>
      <p:sp>
        <p:nvSpPr>
          <p:cNvPr id="104" name="Shape 104"/>
          <p:cNvSpPr txBox="1"/>
          <p:nvPr/>
        </p:nvSpPr>
        <p:spPr>
          <a:xfrm>
            <a:off x="629875" y="2822033"/>
            <a:ext cx="1389000" cy="500100"/>
          </a:xfrm>
          <a:prstGeom prst="rect">
            <a:avLst/>
          </a:prstGeom>
          <a:noFill/>
          <a:ln>
            <a:noFill/>
          </a:ln>
        </p:spPr>
        <p:txBody>
          <a:bodyPr anchorCtr="0" anchor="t" bIns="91425" lIns="91425" rIns="91425" tIns="91425">
            <a:noAutofit/>
          </a:bodyPr>
          <a:lstStyle/>
          <a:p>
            <a:pPr lvl="0" algn="ctr">
              <a:spcBef>
                <a:spcPts val="0"/>
              </a:spcBef>
              <a:buNone/>
            </a:pPr>
            <a:r>
              <a:rPr lang="en" sz="1800"/>
              <a:t>IP Webcam</a:t>
            </a:r>
          </a:p>
        </p:txBody>
      </p:sp>
      <p:pic>
        <p:nvPicPr>
          <p:cNvPr id="105" name="Shape 105"/>
          <p:cNvPicPr preferRelativeResize="0"/>
          <p:nvPr/>
        </p:nvPicPr>
        <p:blipFill>
          <a:blip r:embed="rId4">
            <a:alphaModFix/>
          </a:blip>
          <a:stretch>
            <a:fillRect/>
          </a:stretch>
        </p:blipFill>
        <p:spPr>
          <a:xfrm>
            <a:off x="5757175" y="2504175"/>
            <a:ext cx="1447800" cy="1257300"/>
          </a:xfrm>
          <a:prstGeom prst="rect">
            <a:avLst/>
          </a:prstGeom>
          <a:noFill/>
          <a:ln>
            <a:noFill/>
          </a:ln>
        </p:spPr>
      </p:pic>
      <p:pic>
        <p:nvPicPr>
          <p:cNvPr id="106" name="Shape 106"/>
          <p:cNvPicPr preferRelativeResize="0"/>
          <p:nvPr/>
        </p:nvPicPr>
        <p:blipFill>
          <a:blip r:embed="rId5">
            <a:alphaModFix/>
          </a:blip>
          <a:stretch>
            <a:fillRect/>
          </a:stretch>
        </p:blipFill>
        <p:spPr>
          <a:xfrm>
            <a:off x="7697733" y="2350663"/>
            <a:ext cx="1171100" cy="1442801"/>
          </a:xfrm>
          <a:prstGeom prst="rect">
            <a:avLst/>
          </a:prstGeom>
          <a:noFill/>
          <a:ln>
            <a:noFill/>
          </a:ln>
        </p:spPr>
      </p:pic>
      <p:pic>
        <p:nvPicPr>
          <p:cNvPr id="107" name="Shape 107"/>
          <p:cNvPicPr preferRelativeResize="0"/>
          <p:nvPr/>
        </p:nvPicPr>
        <p:blipFill>
          <a:blip r:embed="rId6">
            <a:alphaModFix/>
          </a:blip>
          <a:stretch>
            <a:fillRect/>
          </a:stretch>
        </p:blipFill>
        <p:spPr>
          <a:xfrm>
            <a:off x="2974387" y="2025700"/>
            <a:ext cx="3452423" cy="2589325"/>
          </a:xfrm>
          <a:prstGeom prst="rect">
            <a:avLst/>
          </a:prstGeom>
          <a:noFill/>
          <a:ln>
            <a:noFill/>
          </a:ln>
        </p:spPr>
      </p:pic>
      <p:cxnSp>
        <p:nvCxnSpPr>
          <p:cNvPr id="108" name="Shape 108"/>
          <p:cNvCxnSpPr/>
          <p:nvPr/>
        </p:nvCxnSpPr>
        <p:spPr>
          <a:xfrm>
            <a:off x="2348311" y="3125612"/>
            <a:ext cx="609300" cy="14400"/>
          </a:xfrm>
          <a:prstGeom prst="straightConnector1">
            <a:avLst/>
          </a:prstGeom>
          <a:noFill/>
          <a:ln cap="flat" cmpd="sng" w="38100">
            <a:solidFill>
              <a:schemeClr val="dk2"/>
            </a:solidFill>
            <a:prstDash val="solid"/>
            <a:round/>
            <a:headEnd len="lg" w="lg" type="none"/>
            <a:tailEnd len="lg" w="lg" type="triangle"/>
          </a:ln>
        </p:spPr>
      </p:cxnSp>
      <p:cxnSp>
        <p:nvCxnSpPr>
          <p:cNvPr id="109" name="Shape 109"/>
          <p:cNvCxnSpPr/>
          <p:nvPr/>
        </p:nvCxnSpPr>
        <p:spPr>
          <a:xfrm>
            <a:off x="5147886" y="3125612"/>
            <a:ext cx="609300" cy="14400"/>
          </a:xfrm>
          <a:prstGeom prst="straightConnector1">
            <a:avLst/>
          </a:prstGeom>
          <a:noFill/>
          <a:ln cap="flat" cmpd="sng" w="38100">
            <a:solidFill>
              <a:schemeClr val="dk2"/>
            </a:solidFill>
            <a:prstDash val="solid"/>
            <a:round/>
            <a:headEnd len="lg" w="lg" type="none"/>
            <a:tailEnd len="lg" w="lg" type="triangle"/>
          </a:ln>
        </p:spPr>
      </p:cxnSp>
      <p:cxnSp>
        <p:nvCxnSpPr>
          <p:cNvPr id="110" name="Shape 110"/>
          <p:cNvCxnSpPr/>
          <p:nvPr/>
        </p:nvCxnSpPr>
        <p:spPr>
          <a:xfrm>
            <a:off x="7052911" y="3125612"/>
            <a:ext cx="609300" cy="144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460950" y="2065350"/>
            <a:ext cx="8222100" cy="1012800"/>
          </a:xfrm>
          <a:prstGeom prst="rect">
            <a:avLst/>
          </a:prstGeom>
        </p:spPr>
        <p:txBody>
          <a:bodyPr anchorCtr="0" anchor="ctr" bIns="91425" lIns="91425" rIns="91425" tIns="91425">
            <a:noAutofit/>
          </a:bodyPr>
          <a:lstStyle/>
          <a:p>
            <a:pPr lvl="0" algn="ctr">
              <a:spcBef>
                <a:spcPts val="0"/>
              </a:spcBef>
              <a:buNone/>
            </a:pPr>
            <a:r>
              <a:rPr lang="en"/>
              <a:t>Demo</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60950" y="2065350"/>
            <a:ext cx="8222100" cy="1012800"/>
          </a:xfrm>
          <a:prstGeom prst="rect">
            <a:avLst/>
          </a:prstGeom>
        </p:spPr>
        <p:txBody>
          <a:bodyPr anchorCtr="0" anchor="ctr" bIns="91425" lIns="91425" rIns="91425" tIns="91425">
            <a:noAutofit/>
          </a:bodyPr>
          <a:lstStyle/>
          <a:p>
            <a:pPr lvl="0" algn="ctr">
              <a:spcBef>
                <a:spcPts val="0"/>
              </a:spcBef>
              <a:buNone/>
            </a:pPr>
            <a:r>
              <a:rPr lang="en"/>
              <a:t>Questions?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Image Sources</a:t>
            </a:r>
          </a:p>
        </p:txBody>
      </p:sp>
      <p:sp>
        <p:nvSpPr>
          <p:cNvPr id="126" name="Shape 126"/>
          <p:cNvSpPr txBox="1"/>
          <p:nvPr>
            <p:ph idx="1" type="body"/>
          </p:nvPr>
        </p:nvSpPr>
        <p:spPr>
          <a:xfrm>
            <a:off x="471900" y="1777400"/>
            <a:ext cx="8442000" cy="2851800"/>
          </a:xfrm>
          <a:prstGeom prst="rect">
            <a:avLst/>
          </a:prstGeom>
        </p:spPr>
        <p:txBody>
          <a:bodyPr anchorCtr="0" anchor="t" bIns="91425" lIns="91425" rIns="91425" tIns="91425">
            <a:noAutofit/>
          </a:bodyPr>
          <a:lstStyle/>
          <a:p>
            <a:pPr lvl="0" rtl="0">
              <a:lnSpc>
                <a:spcPct val="100000"/>
              </a:lnSpc>
              <a:spcBef>
                <a:spcPts val="0"/>
              </a:spcBef>
              <a:buNone/>
            </a:pPr>
            <a:r>
              <a:rPr lang="en" sz="1200"/>
              <a:t>Laptop on Roomba: </a:t>
            </a:r>
            <a:r>
              <a:rPr lang="en" sz="1200" u="sng">
                <a:solidFill>
                  <a:schemeClr val="hlink"/>
                </a:solidFill>
                <a:hlinkClick r:id="rId3"/>
              </a:rPr>
              <a:t>https://www.researchgate.net/profile/Omair_Khan/publication/228774537/figure/fig1/AS:300888431317001@1448748800428/Figure-1-Apple-MacBook-laptop-mounted-on-top-of-an-iRobot-Create-The-MacBook-provides.png</a:t>
            </a:r>
          </a:p>
          <a:p>
            <a:pPr lvl="0" rtl="0">
              <a:lnSpc>
                <a:spcPct val="100000"/>
              </a:lnSpc>
              <a:spcBef>
                <a:spcPts val="0"/>
              </a:spcBef>
              <a:buNone/>
            </a:pPr>
            <a:r>
              <a:rPr lang="en" sz="1200"/>
              <a:t>RC vehicle: </a:t>
            </a:r>
            <a:r>
              <a:rPr lang="en" sz="1200" u="sng">
                <a:solidFill>
                  <a:schemeClr val="hlink"/>
                </a:solidFill>
                <a:hlinkClick r:id="rId4"/>
              </a:rPr>
              <a:t>http://nootropicdesign.com/projectlab/wp-content/uploads/2012/02/roboticsPlatform.jpg</a:t>
            </a:r>
          </a:p>
          <a:p>
            <a:pPr lvl="0" rtl="0">
              <a:lnSpc>
                <a:spcPct val="100000"/>
              </a:lnSpc>
              <a:spcBef>
                <a:spcPts val="0"/>
              </a:spcBef>
              <a:buNone/>
            </a:pPr>
            <a:r>
              <a:rPr lang="en" sz="1200"/>
              <a:t>Android phone: </a:t>
            </a:r>
            <a:r>
              <a:rPr lang="en" sz="1200" u="sng">
                <a:solidFill>
                  <a:schemeClr val="hlink"/>
                </a:solidFill>
                <a:hlinkClick r:id="rId5"/>
              </a:rPr>
              <a:t>http://io13-high-dpi.appspot.com/images/n4_large.png</a:t>
            </a:r>
          </a:p>
          <a:p>
            <a:pPr lvl="0">
              <a:lnSpc>
                <a:spcPct val="100000"/>
              </a:lnSpc>
              <a:spcBef>
                <a:spcPts val="0"/>
              </a:spcBef>
              <a:buNone/>
            </a:pPr>
            <a:r>
              <a:rPr lang="en" sz="1200"/>
              <a:t>HMC CS logo: </a:t>
            </a:r>
            <a:r>
              <a:rPr lang="en" sz="1200" u="sng">
                <a:solidFill>
                  <a:schemeClr val="hlink"/>
                </a:solidFill>
                <a:hlinkClick r:id="rId6"/>
              </a:rPr>
              <a:t>https://www.cs.hmc.edu/style/cslogo_vector_2in.gif</a:t>
            </a:r>
          </a:p>
          <a:p>
            <a:pPr lvl="0">
              <a:lnSpc>
                <a:spcPct val="100000"/>
              </a:lnSpc>
              <a:spcBef>
                <a:spcPts val="0"/>
              </a:spcBef>
              <a:buNone/>
            </a:pPr>
            <a:r>
              <a:rPr lang="en" sz="1200"/>
              <a:t>Python logo: </a:t>
            </a:r>
            <a:r>
              <a:rPr lang="en" sz="1200" u="sng">
                <a:solidFill>
                  <a:schemeClr val="hlink"/>
                </a:solidFill>
                <a:hlinkClick r:id="rId7"/>
              </a:rPr>
              <a:t>http://mall.rusrek.com/files/item_2658897.png</a:t>
            </a:r>
          </a:p>
          <a:p>
            <a:pPr lvl="0">
              <a:lnSpc>
                <a:spcPct val="100000"/>
              </a:lnSpc>
              <a:spcBef>
                <a:spcPts val="0"/>
              </a:spcBef>
              <a:buNone/>
            </a:pPr>
            <a:r>
              <a:rPr lang="en" sz="1200"/>
              <a:t>OpenCV logo: </a:t>
            </a:r>
            <a:r>
              <a:rPr lang="en" sz="1200" u="sng">
                <a:solidFill>
                  <a:schemeClr val="hlink"/>
                </a:solidFill>
                <a:hlinkClick r:id="rId8"/>
              </a:rPr>
              <a:t>https://upload.wikimedia.org/wikipedia/commons/thumb/3/32/OpenCV_Logo_with_text_svg_version.svg/2000px-OpenCV_Logo_with_text_svg_version.svg.png</a:t>
            </a:r>
          </a:p>
          <a:p>
            <a:pPr lvl="0">
              <a:spcBef>
                <a:spcPts val="0"/>
              </a:spcBef>
              <a:buNone/>
            </a:pPr>
            <a:r>
              <a:t/>
            </a:r>
            <a:endParaRPr sz="1200"/>
          </a:p>
          <a:p>
            <a:pPr lvl="0" rtl="0">
              <a:spcBef>
                <a:spcPts val="0"/>
              </a:spcBef>
              <a:buNone/>
            </a:pPr>
            <a:r>
              <a:t/>
            </a:r>
            <a:endParaRPr sz="1200"/>
          </a:p>
          <a:p>
            <a:pPr lvl="0">
              <a:spcBef>
                <a:spcPts val="0"/>
              </a:spcBef>
              <a:buNone/>
            </a:pPr>
            <a:r>
              <a:t/>
            </a:r>
            <a:endParaRPr sz="1200"/>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